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notesMasterIdLst>
    <p:notesMasterId r:id="rId17"/>
  </p:notesMasterIdLst>
  <p:sldIdLst>
    <p:sldId id="256" r:id="rId2"/>
    <p:sldId id="257" r:id="rId3"/>
    <p:sldId id="300" r:id="rId4"/>
    <p:sldId id="288" r:id="rId5"/>
    <p:sldId id="274" r:id="rId6"/>
    <p:sldId id="297" r:id="rId7"/>
    <p:sldId id="301" r:id="rId8"/>
    <p:sldId id="302" r:id="rId9"/>
    <p:sldId id="295" r:id="rId10"/>
    <p:sldId id="305" r:id="rId11"/>
    <p:sldId id="303" r:id="rId12"/>
    <p:sldId id="304" r:id="rId13"/>
    <p:sldId id="281" r:id="rId14"/>
    <p:sldId id="306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ila Gurevich" initials="HG" lastIdx="1" clrIdx="0">
    <p:extLst>
      <p:ext uri="{19B8F6BF-5375-455C-9EA6-DF929625EA0E}">
        <p15:presenceInfo xmlns:p15="http://schemas.microsoft.com/office/powerpoint/2012/main" userId="a65a3480cfc07b2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15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3566" autoAdjust="0"/>
  </p:normalViewPr>
  <p:slideViewPr>
    <p:cSldViewPr snapToGrid="0">
      <p:cViewPr>
        <p:scale>
          <a:sx n="66" d="100"/>
          <a:sy n="66" d="100"/>
        </p:scale>
        <p:origin x="63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1974B3B6-6AF2-4ABE-9DEB-B1398E5C66BA}" type="datetimeFigureOut">
              <a:rPr lang="he-IL" smtClean="0"/>
              <a:t>ב'/תמוז/תשפ"ג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F710AFB6-6DC6-476C-BF56-D0D358568DB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36390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10AFB6-6DC6-476C-BF56-D0D358568DBB}" type="slidenum">
              <a:rPr lang="he-IL" smtClean="0"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9144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10AFB6-6DC6-476C-BF56-D0D358568DBB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533886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10AFB6-6DC6-476C-BF56-D0D358568DBB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404350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10AFB6-6DC6-476C-BF56-D0D358568DBB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709146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10AFB6-6DC6-476C-BF56-D0D358568DBB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827370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10AFB6-6DC6-476C-BF56-D0D358568DBB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017013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10AFB6-6DC6-476C-BF56-D0D358568DBB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826550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10AFB6-6DC6-476C-BF56-D0D358568DBB}" type="slidenum">
              <a:rPr lang="he-IL" smtClean="0"/>
              <a:t>15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35917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35F8589D-65B1-455E-959C-5B24008538FB}" type="datetimeFigureOut">
              <a:rPr lang="he-IL" smtClean="0"/>
              <a:t>ב'/תמוז/תשפ"ג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720B3682-A087-447C-85C4-AB805359B4BA}" type="slidenum">
              <a:rPr lang="he-IL" smtClean="0"/>
              <a:t>‹#›</a:t>
            </a:fld>
            <a:endParaRPr lang="he-IL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780156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8589D-65B1-455E-959C-5B24008538FB}" type="datetimeFigureOut">
              <a:rPr lang="he-IL" smtClean="0"/>
              <a:t>ב'/תמוז/תשפ"ג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B3682-A087-447C-85C4-AB805359B4B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21719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8589D-65B1-455E-959C-5B24008538FB}" type="datetimeFigureOut">
              <a:rPr lang="he-IL" smtClean="0"/>
              <a:t>ב'/תמוז/תשפ"ג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B3682-A087-447C-85C4-AB805359B4B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74593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8589D-65B1-455E-959C-5B24008538FB}" type="datetimeFigureOut">
              <a:rPr lang="he-IL" smtClean="0"/>
              <a:t>ב'/תמוז/תשפ"ג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B3682-A087-447C-85C4-AB805359B4B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47400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8589D-65B1-455E-959C-5B24008538FB}" type="datetimeFigureOut">
              <a:rPr lang="he-IL" smtClean="0"/>
              <a:t>ב'/תמוז/תשפ"ג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B3682-A087-447C-85C4-AB805359B4BA}" type="slidenum">
              <a:rPr lang="he-IL" smtClean="0"/>
              <a:t>‹#›</a:t>
            </a:fld>
            <a:endParaRPr lang="he-IL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01940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8589D-65B1-455E-959C-5B24008538FB}" type="datetimeFigureOut">
              <a:rPr lang="he-IL" smtClean="0"/>
              <a:t>ב'/תמוז/תשפ"ג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B3682-A087-447C-85C4-AB805359B4B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19208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8589D-65B1-455E-959C-5B24008538FB}" type="datetimeFigureOut">
              <a:rPr lang="he-IL" smtClean="0"/>
              <a:t>ב'/תמוז/תשפ"ג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B3682-A087-447C-85C4-AB805359B4B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93866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8589D-65B1-455E-959C-5B24008538FB}" type="datetimeFigureOut">
              <a:rPr lang="he-IL" smtClean="0"/>
              <a:t>ב'/תמוז/תשפ"ג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B3682-A087-447C-85C4-AB805359B4B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55119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8589D-65B1-455E-959C-5B24008538FB}" type="datetimeFigureOut">
              <a:rPr lang="he-IL" smtClean="0"/>
              <a:t>ב'/תמוז/תשפ"ג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B3682-A087-447C-85C4-AB805359B4B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03407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8589D-65B1-455E-959C-5B24008538FB}" type="datetimeFigureOut">
              <a:rPr lang="he-IL" smtClean="0"/>
              <a:t>ב'/תמוז/תשפ"ג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B3682-A087-447C-85C4-AB805359B4B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74891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8589D-65B1-455E-959C-5B24008538FB}" type="datetimeFigureOut">
              <a:rPr lang="he-IL" smtClean="0"/>
              <a:t>ב'/תמוז/תשפ"ג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B3682-A087-447C-85C4-AB805359B4B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62254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5F8589D-65B1-455E-959C-5B24008538FB}" type="datetimeFigureOut">
              <a:rPr lang="he-IL" smtClean="0"/>
              <a:t>ב'/תמוז/תשפ"ג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720B3682-A087-447C-85C4-AB805359B4B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08975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DE021BD-1116-4F17-9FD8-FEB0B1D25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9284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5CF7D624-7148-1222-1900-26BFF3D5373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83" r="-1" b="7766"/>
          <a:stretch/>
        </p:blipFill>
        <p:spPr>
          <a:xfrm>
            <a:off x="20" y="8832"/>
            <a:ext cx="11292820" cy="51053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4053421-3C7E-4167-AAC2-1B30B2C01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-2811"/>
            <a:ext cx="11292842" cy="5108211"/>
          </a:xfrm>
          <a:prstGeom prst="rect">
            <a:avLst/>
          </a:prstGeom>
          <a:solidFill>
            <a:srgbClr val="00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455B9-5344-4293-B733-49C4579B36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4204" y="260882"/>
            <a:ext cx="9943592" cy="2012951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>
                <a:solidFill>
                  <a:srgbClr val="FFFFFF"/>
                </a:solidFill>
              </a:rPr>
              <a:t>Practical solutions for fault-tolerant networks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71DD9B-7A66-493F-BB4A-1CF4294C6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407F7F-9720-48A0-958F-AF6FD2D3D4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872" y="5340351"/>
            <a:ext cx="9418320" cy="1193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>
                <a:solidFill>
                  <a:schemeClr val="tx1"/>
                </a:solidFill>
              </a:rPr>
              <a:t>Snir Moscovich – 206293128</a:t>
            </a:r>
          </a:p>
          <a:p>
            <a:r>
              <a:rPr lang="en-US" sz="2400">
                <a:solidFill>
                  <a:schemeClr val="tx1"/>
                </a:solidFill>
              </a:rPr>
              <a:t>Dor Moolay – 205870637</a:t>
            </a:r>
          </a:p>
          <a:p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C9E411B9-9FB2-7BF8-BA0B-CE036E554D8A}"/>
              </a:ext>
            </a:extLst>
          </p:cNvPr>
          <p:cNvSpPr txBox="1"/>
          <p:nvPr/>
        </p:nvSpPr>
        <p:spPr>
          <a:xfrm>
            <a:off x="3390900" y="2301521"/>
            <a:ext cx="6337300" cy="113877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Project Number :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p-2023-012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Supervisors :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Prof. Michael Segal</a:t>
            </a:r>
          </a:p>
          <a:p>
            <a:pPr>
              <a:spcAft>
                <a:spcPts val="600"/>
              </a:spcAft>
            </a:pP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8064515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22926C-8742-FD5C-D8E7-E8758032C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496" y="231848"/>
            <a:ext cx="5817811" cy="968680"/>
          </a:xfrm>
        </p:spPr>
        <p:txBody>
          <a:bodyPr vert="horz" lIns="91440" tIns="45720" rIns="91440" bIns="45720" rtlCol="0" anchor="b">
            <a:normAutofit/>
          </a:bodyPr>
          <a:lstStyle/>
          <a:p>
            <a:br>
              <a:rPr lang="en-US" sz="2800" b="1" dirty="0"/>
            </a:br>
            <a:r>
              <a:rPr lang="en-US" sz="2800" b="1" dirty="0"/>
              <a:t>Total power vs Number of node</a:t>
            </a: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55104DE1-4C4D-BFE1-74AD-6957283BE40A}"/>
              </a:ext>
            </a:extLst>
          </p:cNvPr>
          <p:cNvSpPr txBox="1"/>
          <p:nvPr/>
        </p:nvSpPr>
        <p:spPr>
          <a:xfrm>
            <a:off x="0" y="1802493"/>
            <a:ext cx="4283769" cy="385497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85750" indent="-182880" defTabSz="914400"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sz="2000" dirty="0"/>
              <a:t>In small networks, Methods 2 and 3 perform closest to the optimal solution.</a:t>
            </a:r>
          </a:p>
          <a:p>
            <a:pPr marL="285750" indent="-182880" defTabSz="914400"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285750" indent="-182880" defTabSz="914400"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sz="2000" dirty="0"/>
              <a:t>In large networks, Method 4 achieves the closest approximation to the optimal solution.</a:t>
            </a:r>
          </a:p>
          <a:p>
            <a:pPr marL="285750" indent="-182880" defTabSz="914400"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285750" indent="-182880" defTabSz="914400"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sz="2000" dirty="0"/>
              <a:t>Method 5 trades higher power consumption for increased network durability.</a:t>
            </a:r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3AFF8DE5-F531-AB2F-C947-FE92D65BA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9596" y="1125729"/>
            <a:ext cx="6155736" cy="461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896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22926C-8742-FD5C-D8E7-E8758032C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017" y="342899"/>
            <a:ext cx="5801216" cy="847947"/>
          </a:xfrm>
        </p:spPr>
        <p:txBody>
          <a:bodyPr vert="horz" lIns="91440" tIns="45720" rIns="91440" bIns="45720" rtlCol="0" anchor="b">
            <a:noAutofit/>
          </a:bodyPr>
          <a:lstStyle/>
          <a:p>
            <a:br>
              <a:rPr lang="en-US" sz="2800" b="1" dirty="0"/>
            </a:br>
            <a:r>
              <a:rPr lang="en-US" sz="2800" b="1" dirty="0"/>
              <a:t>Diameter vs Number of node</a:t>
            </a: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55104DE1-4C4D-BFE1-74AD-6957283BE40A}"/>
              </a:ext>
            </a:extLst>
          </p:cNvPr>
          <p:cNvSpPr txBox="1"/>
          <p:nvPr/>
        </p:nvSpPr>
        <p:spPr>
          <a:xfrm>
            <a:off x="-169347" y="1643507"/>
            <a:ext cx="5577959" cy="3366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182880" defTabSz="914400">
              <a:buFont typeface="Wingdings" panose="05000000000000000000" pitchFamily="2" charset="2"/>
              <a:buChar char="Ø"/>
            </a:pPr>
            <a:r>
              <a:rPr lang="en-US" sz="2000" dirty="0"/>
              <a:t> In Methods 1, 2, and 3, the graph diameter is determined solely by the number of clusters and remains independent of the network size.</a:t>
            </a:r>
            <a:br>
              <a:rPr lang="en-US" sz="2000" dirty="0"/>
            </a:br>
            <a:endParaRPr lang="en-US" sz="2000" dirty="0"/>
          </a:p>
          <a:p>
            <a:pPr marL="342900" indent="-182880" defTabSz="914400">
              <a:buFont typeface="Wingdings" panose="05000000000000000000" pitchFamily="2" charset="2"/>
              <a:buChar char="Ø"/>
            </a:pPr>
            <a:r>
              <a:rPr lang="en-US" sz="2000" dirty="0"/>
              <a:t>In Methods 4 and 5, the graph diameter increases slowly with the network size, indicating a gradual expansion relative </a:t>
            </a:r>
            <a:br>
              <a:rPr lang="en-US" sz="2000" dirty="0"/>
            </a:br>
            <a:r>
              <a:rPr lang="en-US" sz="2000" dirty="0"/>
              <a:t>to the network size.</a:t>
            </a:r>
          </a:p>
          <a:p>
            <a:pPr marL="102870" indent="-182880" defTabSz="914400">
              <a:spcAft>
                <a:spcPts val="600"/>
              </a:spcAft>
              <a:buClr>
                <a:schemeClr val="accent1"/>
              </a:buClr>
            </a:pPr>
            <a:endParaRPr lang="en-US" dirty="0"/>
          </a:p>
          <a:p>
            <a:pPr marL="102870" indent="-182880" defTabSz="914400">
              <a:spcAft>
                <a:spcPts val="600"/>
              </a:spcAft>
              <a:buClr>
                <a:schemeClr val="accent1"/>
              </a:buClr>
            </a:pPr>
            <a:endParaRPr lang="en-US" dirty="0"/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2908877D-A166-6E64-3CFE-6535CA7C6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2919" y="1475253"/>
            <a:ext cx="5951981" cy="4557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323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22926C-8742-FD5C-D8E7-E8758032C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42" y="187391"/>
            <a:ext cx="7597262" cy="893135"/>
          </a:xfrm>
        </p:spPr>
        <p:txBody>
          <a:bodyPr vert="horz" lIns="91440" tIns="45720" rIns="91440" bIns="45720" rtlCol="0" anchor="b">
            <a:normAutofit/>
          </a:bodyPr>
          <a:lstStyle/>
          <a:p>
            <a:br>
              <a:rPr lang="en-US" sz="2800" b="1" dirty="0"/>
            </a:br>
            <a:r>
              <a:rPr lang="en-US" sz="2800" b="1" dirty="0"/>
              <a:t>Broadcast message vs Number of node</a:t>
            </a: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55104DE1-4C4D-BFE1-74AD-6957283BE40A}"/>
              </a:ext>
            </a:extLst>
          </p:cNvPr>
          <p:cNvSpPr txBox="1"/>
          <p:nvPr/>
        </p:nvSpPr>
        <p:spPr>
          <a:xfrm>
            <a:off x="-108693" y="1664213"/>
            <a:ext cx="5643826" cy="352957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85750" indent="-182880" defTabSz="9144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The number of broadcast messages passing through the network represents the  lifespan of the network.</a:t>
            </a:r>
          </a:p>
          <a:p>
            <a:pPr marL="548640" indent="-182880" defTabSz="9144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dirty="0"/>
              <a:t>In methods 1, 2, and 3, the number of broadcast messages is primarily determined by the number of clusters and remains independent of the network size.</a:t>
            </a:r>
          </a:p>
          <a:p>
            <a:pPr marL="205740" indent="-182880" defTabSz="9144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dirty="0"/>
              <a:t>In methods 4 and 5, the number of broadcast messages increases gradually as the network size grows.</a:t>
            </a:r>
          </a:p>
          <a:p>
            <a:pPr marL="10287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dirty="0"/>
          </a:p>
          <a:p>
            <a:pPr marL="10287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CCE7FF34-CDE7-ECDC-B82E-FC5470E34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5600" y="1372627"/>
            <a:ext cx="5788546" cy="4404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9833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22926C-8742-FD5C-D8E7-E8758032C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0593" y="48141"/>
            <a:ext cx="3629914" cy="774383"/>
          </a:xfrm>
        </p:spPr>
        <p:txBody>
          <a:bodyPr/>
          <a:lstStyle/>
          <a:p>
            <a:pPr algn="ctr"/>
            <a:r>
              <a:rPr lang="en-US" dirty="0"/>
              <a:t> Conclusion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9089CC8-2C2E-A47A-617C-05592488E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39482"/>
            <a:ext cx="11122400" cy="575341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Methods 1 and 2 exhibit the best time complexity, followed by Method 3, while Methods 4 and 5 have the poorest  running times among all the methods.</a:t>
            </a:r>
            <a:br>
              <a:rPr lang="en-US" sz="2400" dirty="0"/>
            </a:br>
            <a:endParaRPr lang="en-US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Methods 1, 2, and 3 prioritize maintaining a low graph diameter.</a:t>
            </a:r>
            <a:br>
              <a:rPr lang="en-US" sz="2400" dirty="0"/>
            </a:br>
            <a:endParaRPr lang="en-US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 Methods 4 and 5 emphasize extending the system's lifespan and providing resilience against computer failures.</a:t>
            </a:r>
            <a:br>
              <a:rPr lang="en-US" sz="2400" dirty="0"/>
            </a:br>
            <a:endParaRPr lang="en-US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A trade-off exists between minimizing total power consumption, maintaining a low graph diameter, and ensuring the network's resilience against node failures.</a:t>
            </a:r>
            <a:endParaRPr lang="he-IL" sz="2400" dirty="0"/>
          </a:p>
        </p:txBody>
      </p:sp>
    </p:spTree>
    <p:extLst>
      <p:ext uri="{BB962C8B-B14F-4D97-AF65-F5344CB8AC3E}">
        <p14:creationId xmlns:p14="http://schemas.microsoft.com/office/powerpoint/2010/main" val="20851957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22926C-8742-FD5C-D8E7-E8758032C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8695" y="48141"/>
            <a:ext cx="3629914" cy="834361"/>
          </a:xfrm>
        </p:spPr>
        <p:txBody>
          <a:bodyPr/>
          <a:lstStyle/>
          <a:p>
            <a:pPr algn="ctr"/>
            <a:r>
              <a:rPr lang="en-US" dirty="0"/>
              <a:t>summery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9089CC8-2C2E-A47A-617C-05592488E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39482"/>
            <a:ext cx="11122400" cy="575341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For only minimum total power conidiation: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 MST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For minimum total power conidiation &amp;  minimum graph diameter: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Method 2 (centers clique based on clustering).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Method 3 (border MST based on clustering 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For minimum total power &amp; given graph diameter conidiations: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Method 1 (centers MST based on clustering)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For minimum total power conidiation &amp; fault-tolerant networks: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Method 4 (k-edge disjoint paths)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Method 5(k-node disjoint paths)</a:t>
            </a:r>
          </a:p>
          <a:p>
            <a:pPr marL="0" indent="0">
              <a:buNone/>
            </a:pPr>
            <a:endParaRPr lang="en-US" sz="2200" dirty="0"/>
          </a:p>
          <a:p>
            <a:pPr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buFont typeface="Wingdings" panose="05000000000000000000" pitchFamily="2" charset="2"/>
              <a:buChar char="Ø"/>
            </a:pPr>
            <a:endParaRPr lang="he-IL" sz="2400" dirty="0"/>
          </a:p>
        </p:txBody>
      </p:sp>
    </p:spTree>
    <p:extLst>
      <p:ext uri="{BB962C8B-B14F-4D97-AF65-F5344CB8AC3E}">
        <p14:creationId xmlns:p14="http://schemas.microsoft.com/office/powerpoint/2010/main" val="26998481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4015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כותרת 6">
            <a:extLst>
              <a:ext uri="{FF2B5EF4-FFF2-40B4-BE49-F238E27FC236}">
                <a16:creationId xmlns:a16="http://schemas.microsoft.com/office/drawing/2014/main" id="{28D247BF-612C-4F1D-AEF7-3C342A400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מציין מיקום תוכן 4">
            <a:extLst>
              <a:ext uri="{FF2B5EF4-FFF2-40B4-BE49-F238E27FC236}">
                <a16:creationId xmlns:a16="http://schemas.microsoft.com/office/drawing/2014/main" id="{0042D144-54E5-4213-9848-E30861EA4F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2523" y="19907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47128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B8713-A84B-412A-ADBD-DF89C55E7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0520" y="215226"/>
            <a:ext cx="5537200" cy="69056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Background </a:t>
            </a:r>
            <a:endParaRPr lang="he-IL" dirty="0"/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7EFCC129-3D9F-FCF5-2370-D203FBA4E4F5}"/>
              </a:ext>
            </a:extLst>
          </p:cNvPr>
          <p:cNvSpPr txBox="1"/>
          <p:nvPr/>
        </p:nvSpPr>
        <p:spPr>
          <a:xfrm>
            <a:off x="502920" y="816888"/>
            <a:ext cx="10312400" cy="826072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374151"/>
              </a:solidFill>
              <a:effectLst/>
              <a:latin typeface="Sitka Banner Semibold" panose="020B0604020202020204" pitchFamily="2" charset="0"/>
            </a:endParaRPr>
          </a:p>
          <a:p>
            <a:pPr marL="685800" indent="-685800">
              <a:buFont typeface="Wingdings" panose="05000000000000000000" pitchFamily="2" charset="2"/>
              <a:buChar char="Ø"/>
              <a:defRPr/>
            </a:pPr>
            <a:r>
              <a:rPr lang="en-US" altLang="he-IL" sz="2400" dirty="0">
                <a:latin typeface="Sitka Display" panose="02000505000000020004" pitchFamily="2" charset="0"/>
                <a:cs typeface="Calibri" panose="020F0502020204030204" pitchFamily="34" charset="0"/>
              </a:rPr>
              <a:t>Wireless communication is increasingly being employed to transfer highly sensitive information.</a:t>
            </a:r>
          </a:p>
          <a:p>
            <a:pPr>
              <a:defRPr/>
            </a:pPr>
            <a:endParaRPr lang="en-US" altLang="he-IL" sz="2400" dirty="0">
              <a:latin typeface="Sitka Display" panose="02000505000000020004" pitchFamily="2" charset="0"/>
              <a:cs typeface="Calibri" panose="020F0502020204030204" pitchFamily="34" charset="0"/>
            </a:endParaRPr>
          </a:p>
          <a:p>
            <a:pPr marL="685800" indent="-6858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he-IL" sz="2400" dirty="0">
                <a:latin typeface="Sitka Display" panose="02000505000000020004" pitchFamily="2" charset="0"/>
                <a:cs typeface="Calibri" panose="020F0502020204030204" pitchFamily="34" charset="0"/>
              </a:rPr>
              <a:t>the relational disposition of wireless nodes is constantly changing.</a:t>
            </a:r>
          </a:p>
          <a:p>
            <a:pPr>
              <a:defRPr/>
            </a:pPr>
            <a:endParaRPr lang="en-US" altLang="he-IL" sz="2400" dirty="0">
              <a:latin typeface="Sitka Display" panose="02000505000000020004" pitchFamily="2" charset="0"/>
              <a:cs typeface="Calibri" panose="020F0502020204030204" pitchFamily="34" charset="0"/>
            </a:endParaRPr>
          </a:p>
          <a:p>
            <a:pPr marL="685800" indent="-6858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he-IL" sz="2400" dirty="0">
                <a:latin typeface="Sitka Display" panose="02000505000000020004" pitchFamily="2" charset="0"/>
                <a:cs typeface="Calibri" panose="020F0502020204030204" pitchFamily="34" charset="0"/>
              </a:rPr>
              <a:t>The network's temporary physical topology depends on the distribution of wireless nodes and their transmission ranges.</a:t>
            </a:r>
          </a:p>
          <a:p>
            <a:pPr>
              <a:lnSpc>
                <a:spcPct val="120000"/>
              </a:lnSpc>
              <a:defRPr/>
            </a:pPr>
            <a:endParaRPr lang="en-US" altLang="he-IL" sz="2400" dirty="0">
              <a:latin typeface="Sitka Display" panose="02000505000000020004" pitchFamily="2" charset="0"/>
              <a:cs typeface="Calibri" panose="020F0502020204030204" pitchFamily="34" charset="0"/>
            </a:endParaRPr>
          </a:p>
          <a:p>
            <a:pPr marL="685800" indent="-6858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he-IL" sz="2400" dirty="0">
                <a:latin typeface="Sitka Display" panose="02000505000000020004" pitchFamily="2" charset="0"/>
                <a:cs typeface="Calibri" panose="020F0502020204030204" pitchFamily="34" charset="0"/>
              </a:rPr>
              <a:t>Limited energy supplies in wireless devices necessitate energy-efficient network design.</a:t>
            </a:r>
          </a:p>
          <a:p>
            <a:pPr>
              <a:lnSpc>
                <a:spcPct val="120000"/>
              </a:lnSpc>
              <a:defRPr/>
            </a:pPr>
            <a:endParaRPr lang="en-US" altLang="he-IL" sz="2400" dirty="0">
              <a:latin typeface="Sitka Display" panose="02000505000000020004" pitchFamily="2" charset="0"/>
              <a:cs typeface="Calibri" panose="020F0502020204030204" pitchFamily="34" charset="0"/>
            </a:endParaRPr>
          </a:p>
          <a:p>
            <a:pPr marL="685800" indent="-6858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he-IL" sz="2400" dirty="0">
                <a:latin typeface="Sitka Display" panose="02000505000000020004" pitchFamily="2" charset="0"/>
                <a:cs typeface="Calibri" panose="020F0502020204030204" pitchFamily="34" charset="0"/>
              </a:rPr>
              <a:t>Power optimization is crucial in wireless networks to ensure efficient and reliable communication.</a:t>
            </a:r>
          </a:p>
          <a:p>
            <a:pPr>
              <a:lnSpc>
                <a:spcPct val="120000"/>
              </a:lnSpc>
              <a:defRPr/>
            </a:pPr>
            <a:endParaRPr lang="en-US" altLang="he-IL" sz="2400" dirty="0">
              <a:latin typeface="Sitka Display" panose="02000505000000020004" pitchFamily="2" charset="0"/>
              <a:cs typeface="Calibri" panose="020F0502020204030204" pitchFamily="34" charset="0"/>
            </a:endParaRPr>
          </a:p>
          <a:p>
            <a:pPr marL="685800" indent="-6858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endParaRPr lang="en-US" altLang="he-IL" sz="2400" dirty="0">
              <a:latin typeface="Sitka Display" panose="02000505000000020004" pitchFamily="2" charset="0"/>
              <a:cs typeface="Calibri" panose="020F0502020204030204" pitchFamily="34" charset="0"/>
            </a:endParaRPr>
          </a:p>
          <a:p>
            <a:br>
              <a:rPr lang="en-US" sz="3200" dirty="0">
                <a:solidFill>
                  <a:srgbClr val="374151"/>
                </a:solidFill>
                <a:latin typeface="Sitka Banner Semibold" panose="020B0604020202020204" pitchFamily="2" charset="0"/>
              </a:rPr>
            </a:br>
            <a:endParaRPr lang="en-US" sz="3200" dirty="0">
              <a:solidFill>
                <a:srgbClr val="374151"/>
              </a:solidFill>
              <a:latin typeface="Sitka Banner Semibold" panose="020B06040202020202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374151"/>
              </a:solidFill>
              <a:latin typeface="Sitka Banner Semibold" panose="020B06040202020202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e-IL" dirty="0">
              <a:solidFill>
                <a:srgbClr val="374151"/>
              </a:solidFill>
              <a:latin typeface="Sitka Banner Semibold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42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B8713-A84B-412A-ADBD-DF89C55E7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0520" y="241300"/>
            <a:ext cx="5537200" cy="69056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project's main goal 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תיבת טקסט 7">
                <a:extLst>
                  <a:ext uri="{FF2B5EF4-FFF2-40B4-BE49-F238E27FC236}">
                    <a16:creationId xmlns:a16="http://schemas.microsoft.com/office/drawing/2014/main" id="{7EFCC129-3D9F-FCF5-2370-D203FBA4E4F5}"/>
                  </a:ext>
                </a:extLst>
              </p:cNvPr>
              <p:cNvSpPr txBox="1"/>
              <p:nvPr/>
            </p:nvSpPr>
            <p:spPr>
              <a:xfrm>
                <a:off x="502920" y="1032788"/>
                <a:ext cx="10312400" cy="6709529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b="0" i="0" dirty="0">
                  <a:solidFill>
                    <a:srgbClr val="374151"/>
                  </a:solidFill>
                  <a:effectLst/>
                  <a:latin typeface="Sitka Banner Semibold" panose="020B0604020202020204" pitchFamily="2" charset="0"/>
                </a:endParaRPr>
              </a:p>
              <a:p>
                <a:pPr>
                  <a:defRPr/>
                </a:pPr>
                <a:r>
                  <a:rPr lang="en-US" altLang="he-IL" sz="24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Our main goal is Design algorithms that assign power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he-IL" sz="2400" b="1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altLang="he-IL" sz="2400" b="1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𝒂</m:t>
                        </m:r>
                      </m:e>
                      <m:sub>
                        <m:r>
                          <a:rPr lang="en-US" altLang="he-IL" sz="2400" b="1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𝒗</m:t>
                        </m:r>
                      </m:sub>
                    </m:sSub>
                  </m:oMath>
                </a14:m>
                <a:r>
                  <a:rPr lang="en-US" altLang="he-IL" sz="24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 to each node in order to satisfy the following objectives:</a:t>
                </a:r>
              </a:p>
              <a:p>
                <a:pPr marL="571500" indent="-571500">
                  <a:buFont typeface="Wingdings" panose="05000000000000000000" pitchFamily="2" charset="2"/>
                  <a:buChar char="Ø"/>
                  <a:defRPr/>
                </a:pPr>
                <a:r>
                  <a:rPr lang="en-US" altLang="he-IL" sz="2400" b="1" u="sng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Efficient Communication</a:t>
                </a:r>
                <a:r>
                  <a:rPr lang="en-US" altLang="he-IL" sz="2400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: Establish communication capability between all pairs of nodes within the network.</a:t>
                </a:r>
              </a:p>
              <a:p>
                <a:pPr marL="571500" indent="-571500">
                  <a:buFont typeface="Wingdings" panose="05000000000000000000" pitchFamily="2" charset="2"/>
                  <a:buChar char="Ø"/>
                  <a:defRPr/>
                </a:pPr>
                <a:endParaRPr lang="en-US" altLang="he-IL" sz="2400" dirty="0">
                  <a:latin typeface="Sitka Display" panose="02000505000000020004" pitchFamily="2" charset="0"/>
                  <a:cs typeface="Calibri" panose="020F0502020204030204" pitchFamily="34" charset="0"/>
                </a:endParaRPr>
              </a:p>
              <a:p>
                <a:pPr marL="571500" indent="-571500">
                  <a:buFont typeface="Wingdings" panose="05000000000000000000" pitchFamily="2" charset="2"/>
                  <a:buChar char="Ø"/>
                  <a:defRPr/>
                </a:pPr>
                <a:r>
                  <a:rPr lang="en-US" altLang="he-IL" sz="2400" b="1" u="sng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Minimum Power Consumption</a:t>
                </a:r>
                <a:r>
                  <a:rPr lang="en-US" altLang="he-IL" sz="2400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: Minimize power usage to optimize energy efficiency.</a:t>
                </a:r>
              </a:p>
              <a:p>
                <a:pPr>
                  <a:defRPr/>
                </a:pPr>
                <a:endParaRPr lang="en-US" altLang="he-IL" sz="2400" dirty="0">
                  <a:latin typeface="Sitka Display" panose="02000505000000020004" pitchFamily="2" charset="0"/>
                  <a:cs typeface="Calibri" panose="020F0502020204030204" pitchFamily="34" charset="0"/>
                </a:endParaRPr>
              </a:p>
              <a:p>
                <a:pPr marL="571500" indent="-571500">
                  <a:buFont typeface="Wingdings" panose="05000000000000000000" pitchFamily="2" charset="2"/>
                  <a:buChar char="Ø"/>
                  <a:defRPr/>
                </a:pPr>
                <a:r>
                  <a:rPr lang="en-US" altLang="he-IL" sz="2400" b="1" u="sng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Battery Life Preservation</a:t>
                </a:r>
                <a:r>
                  <a:rPr lang="en-US" altLang="he-IL" sz="2400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: Maximize the battery life of wireless devices by effectively managing power allocation.</a:t>
                </a:r>
              </a:p>
              <a:p>
                <a:pPr>
                  <a:defRPr/>
                </a:pPr>
                <a:endParaRPr lang="en-US" altLang="he-IL" sz="2400" dirty="0">
                  <a:latin typeface="Sitka Display" panose="02000505000000020004" pitchFamily="2" charset="0"/>
                  <a:cs typeface="Calibri" panose="020F0502020204030204" pitchFamily="34" charset="0"/>
                </a:endParaRPr>
              </a:p>
              <a:p>
                <a:pPr marL="571500" indent="-571500">
                  <a:buFont typeface="Wingdings" panose="05000000000000000000" pitchFamily="2" charset="2"/>
                  <a:buChar char="Ø"/>
                  <a:defRPr/>
                </a:pPr>
                <a:r>
                  <a:rPr lang="en-US" altLang="he-IL" sz="2400" b="1" u="sng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Specific Objectives</a:t>
                </a:r>
                <a:r>
                  <a:rPr lang="en-US" altLang="he-IL" sz="2400" u="sng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: </a:t>
                </a:r>
                <a:r>
                  <a:rPr lang="en-US" altLang="he-IL" sz="2400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Address desired requirements, such as network diameter, k-edge disjoint paths, or k-node disjoint paths between nodes.</a:t>
                </a:r>
              </a:p>
              <a:p>
                <a:br>
                  <a:rPr lang="en-US" sz="3200" dirty="0">
                    <a:solidFill>
                      <a:srgbClr val="374151"/>
                    </a:solidFill>
                    <a:latin typeface="Sitka Banner Semibold" panose="020B0604020202020204" pitchFamily="2" charset="0"/>
                  </a:rPr>
                </a:br>
                <a:endParaRPr lang="en-US" sz="3200" dirty="0">
                  <a:solidFill>
                    <a:srgbClr val="374151"/>
                  </a:solidFill>
                  <a:latin typeface="Sitka Banner Semibold" panose="020B0604020202020204" pitchFamily="2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rgbClr val="374151"/>
                  </a:solidFill>
                  <a:latin typeface="Sitka Banner Semibold" panose="020B0604020202020204" pitchFamily="2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he-IL" dirty="0">
                  <a:solidFill>
                    <a:srgbClr val="374151"/>
                  </a:solidFill>
                  <a:latin typeface="Sitka Banner Semibold" panose="020B0604020202020204" pitchFamily="2" charset="0"/>
                </a:endParaRPr>
              </a:p>
            </p:txBody>
          </p:sp>
        </mc:Choice>
        <mc:Fallback xmlns="">
          <p:sp>
            <p:nvSpPr>
              <p:cNvPr id="8" name="תיבת טקסט 7">
                <a:extLst>
                  <a:ext uri="{FF2B5EF4-FFF2-40B4-BE49-F238E27FC236}">
                    <a16:creationId xmlns:a16="http://schemas.microsoft.com/office/drawing/2014/main" id="{7EFCC129-3D9F-FCF5-2370-D203FBA4E4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920" y="1032788"/>
                <a:ext cx="10312400" cy="6709529"/>
              </a:xfrm>
              <a:prstGeom prst="rect">
                <a:avLst/>
              </a:prstGeom>
              <a:blipFill>
                <a:blip r:embed="rId3"/>
                <a:stretch>
                  <a:fillRect l="-946" r="-1005" b="-454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70008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E67BC4E-11A0-6DA8-2A84-D417D112E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5733" y="306863"/>
            <a:ext cx="3416300" cy="764222"/>
          </a:xfrm>
        </p:spPr>
        <p:txBody>
          <a:bodyPr>
            <a:normAutofit/>
          </a:bodyPr>
          <a:lstStyle/>
          <a:p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he-I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95208F3-3283-FEE1-018C-B3E82BA460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384300"/>
            <a:ext cx="8595360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Our working method </a:t>
            </a:r>
            <a:r>
              <a:rPr lang="en-US" sz="2000" b="1" u="sng" dirty="0">
                <a:highlight>
                  <a:srgbClr val="FFFFFF"/>
                </a:highlight>
                <a:latin typeface="Times New Roman" panose="02020603050405020304" pitchFamily="18" charset="0"/>
              </a:rPr>
              <a:t>throughout</a:t>
            </a:r>
            <a:r>
              <a:rPr lang="en-US" sz="2000" b="1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the project is divided into three stages:</a:t>
            </a:r>
            <a:endParaRPr lang="en-US" sz="2000" b="1" u="sng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5" name="מחבר ישר 4">
            <a:extLst>
              <a:ext uri="{FF2B5EF4-FFF2-40B4-BE49-F238E27FC236}">
                <a16:creationId xmlns:a16="http://schemas.microsoft.com/office/drawing/2014/main" id="{31B05702-07F4-BE93-B4A1-CE8C48B909DA}"/>
              </a:ext>
            </a:extLst>
          </p:cNvPr>
          <p:cNvCxnSpPr>
            <a:cxnSpLocks/>
          </p:cNvCxnSpPr>
          <p:nvPr/>
        </p:nvCxnSpPr>
        <p:spPr>
          <a:xfrm flipH="1">
            <a:off x="3549902" y="2819400"/>
            <a:ext cx="18798" cy="2765524"/>
          </a:xfrm>
          <a:prstGeom prst="line">
            <a:avLst/>
          </a:prstGeom>
          <a:ln w="57150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" name="מחבר ישר 6">
            <a:extLst>
              <a:ext uri="{FF2B5EF4-FFF2-40B4-BE49-F238E27FC236}">
                <a16:creationId xmlns:a16="http://schemas.microsoft.com/office/drawing/2014/main" id="{5B497C51-0ACE-4C7B-7727-78B35D0B423B}"/>
              </a:ext>
            </a:extLst>
          </p:cNvPr>
          <p:cNvCxnSpPr>
            <a:cxnSpLocks/>
          </p:cNvCxnSpPr>
          <p:nvPr/>
        </p:nvCxnSpPr>
        <p:spPr>
          <a:xfrm>
            <a:off x="7073900" y="2819400"/>
            <a:ext cx="0" cy="2590800"/>
          </a:xfrm>
          <a:prstGeom prst="line">
            <a:avLst/>
          </a:prstGeom>
          <a:ln w="57150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ED0AD732-EEBD-A944-440E-AE4E18D496F9}"/>
              </a:ext>
            </a:extLst>
          </p:cNvPr>
          <p:cNvSpPr txBox="1"/>
          <p:nvPr/>
        </p:nvSpPr>
        <p:spPr>
          <a:xfrm>
            <a:off x="894076" y="2705100"/>
            <a:ext cx="1640835" cy="46166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b="1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design</a:t>
            </a:r>
            <a:endParaRPr lang="he-IL" sz="2400" b="1" dirty="0"/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BE704D97-F23A-E9B8-E78B-D5086542E34F}"/>
              </a:ext>
            </a:extLst>
          </p:cNvPr>
          <p:cNvSpPr txBox="1"/>
          <p:nvPr/>
        </p:nvSpPr>
        <p:spPr>
          <a:xfrm>
            <a:off x="4529836" y="2705099"/>
            <a:ext cx="1308097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b="1" dirty="0">
                <a:highlight>
                  <a:srgbClr val="FFFFFF"/>
                </a:highlight>
                <a:latin typeface="Times New Roman" panose="02020603050405020304" pitchFamily="18" charset="0"/>
              </a:rPr>
              <a:t>analyze</a:t>
            </a:r>
            <a:endParaRPr lang="he-IL" sz="2400" b="1" dirty="0">
              <a:highlight>
                <a:srgbClr val="FFFFFF"/>
              </a:highlight>
              <a:latin typeface="Times New Roman" panose="02020603050405020304" pitchFamily="18" charset="0"/>
            </a:endParaRP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B5176226-EC49-D14E-8629-23A7EBFC5BB2}"/>
              </a:ext>
            </a:extLst>
          </p:cNvPr>
          <p:cNvSpPr txBox="1"/>
          <p:nvPr/>
        </p:nvSpPr>
        <p:spPr>
          <a:xfrm>
            <a:off x="7907530" y="2705099"/>
            <a:ext cx="3022598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simulation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he-IL" sz="2400" dirty="0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E2AE1AC4-7788-0441-84AF-88233E93954A}"/>
              </a:ext>
            </a:extLst>
          </p:cNvPr>
          <p:cNvSpPr txBox="1"/>
          <p:nvPr/>
        </p:nvSpPr>
        <p:spPr>
          <a:xfrm>
            <a:off x="355600" y="3429000"/>
            <a:ext cx="2870200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combines several algorithms for solving the power assignment problem.</a:t>
            </a:r>
            <a:endParaRPr lang="he-IL" sz="2400" dirty="0"/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134CFD96-7DBC-0F3E-9989-C1C421B80D53}"/>
              </a:ext>
            </a:extLst>
          </p:cNvPr>
          <p:cNvSpPr txBox="1"/>
          <p:nvPr/>
        </p:nvSpPr>
        <p:spPr>
          <a:xfrm>
            <a:off x="3924300" y="3276600"/>
            <a:ext cx="2806693" cy="230832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analyze our efficiency of our algorithm compared to the optimal solution on simple topologies.</a:t>
            </a:r>
            <a:endParaRPr lang="he-IL" sz="2400" dirty="0"/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D76C1721-D821-C9D8-E8DB-79251CC25143}"/>
              </a:ext>
            </a:extLst>
          </p:cNvPr>
          <p:cNvSpPr txBox="1"/>
          <p:nvPr/>
        </p:nvSpPr>
        <p:spPr>
          <a:xfrm>
            <a:off x="7556500" y="3276600"/>
            <a:ext cx="2491231" cy="19389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examine our algorithm on wide and complicated topologies in a simulation tool. </a:t>
            </a:r>
            <a:endParaRPr lang="he-IL" sz="2400" dirty="0"/>
          </a:p>
        </p:txBody>
      </p:sp>
      <p:sp>
        <p:nvSpPr>
          <p:cNvPr id="14" name="חץ: ימינה 13">
            <a:extLst>
              <a:ext uri="{FF2B5EF4-FFF2-40B4-BE49-F238E27FC236}">
                <a16:creationId xmlns:a16="http://schemas.microsoft.com/office/drawing/2014/main" id="{667CACD3-683F-A067-6198-B35E25D6F7E1}"/>
              </a:ext>
            </a:extLst>
          </p:cNvPr>
          <p:cNvSpPr/>
          <p:nvPr/>
        </p:nvSpPr>
        <p:spPr>
          <a:xfrm>
            <a:off x="2413252" y="1831974"/>
            <a:ext cx="2273301" cy="7493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חץ: ימינה 15">
            <a:extLst>
              <a:ext uri="{FF2B5EF4-FFF2-40B4-BE49-F238E27FC236}">
                <a16:creationId xmlns:a16="http://schemas.microsoft.com/office/drawing/2014/main" id="{F79903C8-708C-2C4C-E0E4-B5298ABBBFA2}"/>
              </a:ext>
            </a:extLst>
          </p:cNvPr>
          <p:cNvSpPr/>
          <p:nvPr/>
        </p:nvSpPr>
        <p:spPr>
          <a:xfrm>
            <a:off x="5837933" y="1900881"/>
            <a:ext cx="2273301" cy="7493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1" name="חץ: מעוקל שמאלה 20">
            <a:extLst>
              <a:ext uri="{FF2B5EF4-FFF2-40B4-BE49-F238E27FC236}">
                <a16:creationId xmlns:a16="http://schemas.microsoft.com/office/drawing/2014/main" id="{A9314A38-271B-92F6-7122-D35D5662FBC5}"/>
              </a:ext>
            </a:extLst>
          </p:cNvPr>
          <p:cNvSpPr/>
          <p:nvPr/>
        </p:nvSpPr>
        <p:spPr>
          <a:xfrm rot="5400000">
            <a:off x="4547344" y="2891313"/>
            <a:ext cx="1273079" cy="6337300"/>
          </a:xfrm>
          <a:prstGeom prst="curvedLeftArrow">
            <a:avLst>
              <a:gd name="adj1" fmla="val 27028"/>
              <a:gd name="adj2" fmla="val 50000"/>
              <a:gd name="adj3" fmla="val 25000"/>
            </a:avLst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684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D4088CF-C405-BD5A-9258-E8C78DC9D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1" y="266699"/>
            <a:ext cx="5417819" cy="713423"/>
          </a:xfrm>
        </p:spPr>
        <p:txBody>
          <a:bodyPr>
            <a:normAutofit/>
          </a:bodyPr>
          <a:lstStyle/>
          <a:p>
            <a:r>
              <a:rPr lang="en-US" b="1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Design - </a:t>
            </a:r>
            <a:r>
              <a:rPr lang="en-US" dirty="0"/>
              <a:t>method 1,2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F1C5A16E-C725-E365-0977-E553E4D908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1224145"/>
                <a:ext cx="6171805" cy="5292727"/>
              </a:xfrm>
            </p:spPr>
            <p:txBody>
              <a:bodyPr>
                <a:normAutofit/>
              </a:bodyPr>
              <a:lstStyle/>
              <a:p>
                <a:pPr>
                  <a:buClrTx/>
                  <a:buFont typeface="Wingdings" panose="05000000000000000000" pitchFamily="2" charset="2"/>
                  <a:buChar char="Ø"/>
                </a:pPr>
                <a:r>
                  <a:rPr lang="en-US" sz="2400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Clustering on a graph G using the </a:t>
                </a:r>
                <a:r>
                  <a:rPr lang="en-US" sz="2400" dirty="0" err="1">
                    <a:latin typeface="Sitka Display" panose="02000505000000020004" pitchFamily="2" charset="0"/>
                    <a:cs typeface="Calibri" panose="020F0502020204030204" pitchFamily="34" charset="0"/>
                  </a:rPr>
                  <a:t>KMeans</a:t>
                </a:r>
                <a:r>
                  <a:rPr lang="en-US" sz="2400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 algorithm and finding the center node of each group.</a:t>
                </a:r>
              </a:p>
              <a:p>
                <a:pPr>
                  <a:buClrTx/>
                  <a:buFont typeface="Wingdings" panose="05000000000000000000" pitchFamily="2" charset="2"/>
                  <a:buChar char="Ø"/>
                </a:pPr>
                <a:r>
                  <a:rPr lang="en-US" sz="2400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Adjusting the power of each node in the group based on its distance from the center node.</a:t>
                </a:r>
              </a:p>
              <a:p>
                <a:pPr>
                  <a:buClrTx/>
                  <a:buFont typeface="Wingdings" panose="05000000000000000000" pitchFamily="2" charset="2"/>
                  <a:buChar char="Ø"/>
                </a:pPr>
                <a:r>
                  <a:rPr lang="en-US" sz="24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(1) </a:t>
                </a:r>
                <a:r>
                  <a:rPr lang="en-US" sz="2400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Adjusting the power of each center node based on the maximum distance to the other center nodes.</a:t>
                </a:r>
              </a:p>
              <a:p>
                <a:pPr>
                  <a:buClrTx/>
                  <a:buFont typeface="Wingdings" panose="05000000000000000000" pitchFamily="2" charset="2"/>
                  <a:buChar char="Ø"/>
                </a:pPr>
                <a:r>
                  <a:rPr lang="en-US" sz="24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(2) </a:t>
                </a:r>
                <a:r>
                  <a:rPr lang="en-US" sz="2400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Assigning power based on the MST structure of the center nodes.</a:t>
                </a:r>
              </a:p>
              <a:p>
                <a:pPr>
                  <a:buClrTx/>
                  <a:buFont typeface="Wingdings" panose="05000000000000000000" pitchFamily="2" charset="2"/>
                  <a:buChar char="Ø"/>
                </a:pPr>
                <a:r>
                  <a:rPr lang="en-US" sz="24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Time complexity: O(</a:t>
                </a:r>
                <a14:m>
                  <m:oMath xmlns:m="http://schemas.openxmlformats.org/officeDocument/2006/math">
                    <m:r>
                      <a:rPr lang="en-US" sz="2400" b="1" i="1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𝒌</m:t>
                    </m:r>
                    <m:r>
                      <a:rPr lang="en-US" sz="2400" b="1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∙</m:t>
                    </m:r>
                    <m:r>
                      <a:rPr lang="en-US" sz="2400" b="1" i="1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𝒏</m:t>
                    </m:r>
                    <m:r>
                      <a:rPr lang="en-US" sz="2400" b="1" i="1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 </m:t>
                    </m:r>
                  </m:oMath>
                </a14:m>
                <a:r>
                  <a:rPr lang="en-US" sz="24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)</a:t>
                </a:r>
                <a:br>
                  <a:rPr lang="en-US" sz="24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</a:br>
                <a:r>
                  <a:rPr lang="en-US" sz="24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 (</a:t>
                </a:r>
                <a14:m>
                  <m:oMath xmlns:m="http://schemas.openxmlformats.org/officeDocument/2006/math">
                    <m:r>
                      <a:rPr lang="en-US" sz="2400" b="1" i="1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𝒌</m:t>
                    </m:r>
                  </m:oMath>
                </a14:m>
                <a:r>
                  <a:rPr lang="en-US" sz="24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-number of cluster ; </a:t>
                </a:r>
                <a14:m>
                  <m:oMath xmlns:m="http://schemas.openxmlformats.org/officeDocument/2006/math">
                    <m:r>
                      <a:rPr lang="en-US" sz="2400" b="1" i="1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𝒏</m:t>
                    </m:r>
                  </m:oMath>
                </a14:m>
                <a:r>
                  <a:rPr lang="en-US" sz="24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–number of node)</a:t>
                </a:r>
              </a:p>
              <a:p>
                <a:endParaRPr lang="he-IL" dirty="0"/>
              </a:p>
            </p:txBody>
          </p:sp>
        </mc:Choice>
        <mc:Fallback xmlns="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F1C5A16E-C725-E365-0977-E553E4D908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1224145"/>
                <a:ext cx="6171805" cy="5292727"/>
              </a:xfrm>
              <a:blipFill>
                <a:blip r:embed="rId3"/>
                <a:stretch>
                  <a:fillRect l="-692" t="-1267" r="-296" b="-6452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תמונה 5">
            <a:extLst>
              <a:ext uri="{FF2B5EF4-FFF2-40B4-BE49-F238E27FC236}">
                <a16:creationId xmlns:a16="http://schemas.microsoft.com/office/drawing/2014/main" id="{447594A6-2233-361A-E247-638A689684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0202" y="3582987"/>
            <a:ext cx="4502485" cy="3109278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7EC7C716-FE62-A29C-78B6-88EED4C8B17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465" t="11584" r="9489" b="10357"/>
          <a:stretch/>
        </p:blipFill>
        <p:spPr>
          <a:xfrm>
            <a:off x="1536715" y="24980900"/>
            <a:ext cx="3403586" cy="2328936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614D9177-B4F8-D6BC-9338-DF176E2A22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7502" y="165735"/>
            <a:ext cx="4502486" cy="3263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870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D4088CF-C405-BD5A-9258-E8C78DC9D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316" y="234601"/>
            <a:ext cx="4600353" cy="805251"/>
          </a:xfrm>
        </p:spPr>
        <p:txBody>
          <a:bodyPr>
            <a:normAutofit/>
          </a:bodyPr>
          <a:lstStyle/>
          <a:p>
            <a:r>
              <a:rPr lang="en-US" b="1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Design - </a:t>
            </a:r>
            <a:r>
              <a:rPr lang="en-US" dirty="0"/>
              <a:t>method 3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F1C5A16E-C725-E365-0977-E553E4D908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1221192"/>
                <a:ext cx="6095999" cy="4828049"/>
              </a:xfrm>
            </p:spPr>
            <p:txBody>
              <a:bodyPr>
                <a:normAutofit fontScale="92500" lnSpcReduction="20000"/>
              </a:bodyPr>
              <a:lstStyle/>
              <a:p>
                <a:pPr>
                  <a:buClrTx/>
                  <a:buFont typeface="Wingdings" panose="05000000000000000000" pitchFamily="2" charset="2"/>
                  <a:buChar char="Ø"/>
                </a:pPr>
                <a:r>
                  <a:rPr lang="en-US" sz="2600" dirty="0"/>
                  <a:t>Clustering on a graph G using the </a:t>
                </a:r>
                <a:r>
                  <a:rPr lang="en-US" sz="2600" dirty="0" err="1"/>
                  <a:t>KMeans</a:t>
                </a:r>
                <a:r>
                  <a:rPr lang="en-US" sz="2600" dirty="0"/>
                  <a:t> algorithm.</a:t>
                </a:r>
              </a:p>
              <a:p>
                <a:pPr>
                  <a:buClrTx/>
                  <a:buFont typeface="Wingdings" panose="05000000000000000000" pitchFamily="2" charset="2"/>
                  <a:buChar char="Ø"/>
                </a:pPr>
                <a:r>
                  <a:rPr lang="en-US" sz="2600" dirty="0"/>
                  <a:t>Finding border nodes – for each cluster find the closest node for every other cluster.</a:t>
                </a:r>
              </a:p>
              <a:p>
                <a:pPr>
                  <a:buClrTx/>
                  <a:buFont typeface="Wingdings" panose="05000000000000000000" pitchFamily="2" charset="2"/>
                  <a:buChar char="Ø"/>
                </a:pPr>
                <a:r>
                  <a:rPr lang="en-US" sz="2600" dirty="0"/>
                  <a:t>Constructing  the MST of all border nodes and assigning power according to the tree.</a:t>
                </a:r>
              </a:p>
              <a:p>
                <a:pPr>
                  <a:buClrTx/>
                  <a:buFont typeface="Wingdings" panose="05000000000000000000" pitchFamily="2" charset="2"/>
                  <a:buChar char="Ø"/>
                </a:pPr>
                <a:r>
                  <a:rPr lang="en-US" sz="2600" dirty="0"/>
                  <a:t>For each cluster – connecting each node to the closest border node and assigning power accordingly.</a:t>
                </a:r>
              </a:p>
              <a:p>
                <a:pPr>
                  <a:buClrTx/>
                  <a:buFont typeface="Wingdings" panose="05000000000000000000" pitchFamily="2" charset="2"/>
                  <a:buChar char="Ø"/>
                </a:pPr>
                <a:r>
                  <a:rPr lang="en-US" sz="26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Time complexity: O(</a:t>
                </a:r>
                <a14:m>
                  <m:oMath xmlns:m="http://schemas.openxmlformats.org/officeDocument/2006/math">
                    <m:r>
                      <a:rPr lang="en-US" sz="2600" b="1" i="1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𝒌</m:t>
                    </m:r>
                    <m:r>
                      <a:rPr lang="en-US" sz="2600" b="1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∙</m:t>
                    </m:r>
                    <m:sSup>
                      <m:sSupPr>
                        <m:ctrlPr>
                          <a:rPr lang="en-US" sz="2600" b="1" i="1" dirty="0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n-US" sz="2600" b="1" i="1" dirty="0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𝒏</m:t>
                        </m:r>
                      </m:e>
                      <m:sup>
                        <m:r>
                          <a:rPr lang="en-US" sz="2600" b="1" i="1" dirty="0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𝟐</m:t>
                        </m:r>
                      </m:sup>
                    </m:sSup>
                    <m:r>
                      <a:rPr lang="en-US" sz="2600" b="1" i="1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 </m:t>
                    </m:r>
                  </m:oMath>
                </a14:m>
                <a:r>
                  <a:rPr lang="en-US" sz="26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)</a:t>
                </a:r>
                <a:br>
                  <a:rPr lang="en-US" sz="26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</a:br>
                <a:r>
                  <a:rPr lang="en-US" sz="26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 (</a:t>
                </a:r>
                <a14:m>
                  <m:oMath xmlns:m="http://schemas.openxmlformats.org/officeDocument/2006/math">
                    <m:r>
                      <a:rPr lang="en-US" sz="2600" b="1" i="1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𝒌</m:t>
                    </m:r>
                  </m:oMath>
                </a14:m>
                <a:r>
                  <a:rPr lang="en-US" sz="26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-number of cluster ; </a:t>
                </a:r>
                <a14:m>
                  <m:oMath xmlns:m="http://schemas.openxmlformats.org/officeDocument/2006/math">
                    <m:r>
                      <a:rPr lang="en-US" sz="2600" b="1" i="1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𝒏</m:t>
                    </m:r>
                  </m:oMath>
                </a14:m>
                <a:r>
                  <a:rPr lang="en-US" sz="26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–number of node)</a:t>
                </a:r>
              </a:p>
              <a:p>
                <a:pPr>
                  <a:buClrTx/>
                  <a:buFont typeface="Wingdings" panose="05000000000000000000" pitchFamily="2" charset="2"/>
                  <a:buChar char="Ø"/>
                </a:pPr>
                <a:endParaRPr lang="en-US" sz="2400" dirty="0"/>
              </a:p>
              <a:p>
                <a:endParaRPr lang="en-US" dirty="0"/>
              </a:p>
              <a:p>
                <a:endParaRPr lang="he-IL" dirty="0"/>
              </a:p>
            </p:txBody>
          </p:sp>
        </mc:Choice>
        <mc:Fallback xmlns="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F1C5A16E-C725-E365-0977-E553E4D908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1221192"/>
                <a:ext cx="6095999" cy="4828049"/>
              </a:xfrm>
              <a:blipFill>
                <a:blip r:embed="rId3"/>
                <a:stretch>
                  <a:fillRect l="-700" t="-2904" r="-2000" b="-20455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תמונה 5">
            <a:extLst>
              <a:ext uri="{FF2B5EF4-FFF2-40B4-BE49-F238E27FC236}">
                <a16:creationId xmlns:a16="http://schemas.microsoft.com/office/drawing/2014/main" id="{E7DA6EC4-550A-B1C7-7FF1-C9F6EF0D56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2070960"/>
            <a:ext cx="4807287" cy="3365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23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D4088CF-C405-BD5A-9258-E8C78DC9D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" y="453871"/>
            <a:ext cx="5177028" cy="877931"/>
          </a:xfrm>
        </p:spPr>
        <p:txBody>
          <a:bodyPr>
            <a:normAutofit/>
          </a:bodyPr>
          <a:lstStyle/>
          <a:p>
            <a:r>
              <a:rPr lang="en-US" b="1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Design - </a:t>
            </a:r>
            <a:r>
              <a:rPr lang="en-US" dirty="0"/>
              <a:t>method 4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F1C5A16E-C725-E365-0977-E553E4D908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-298138" y="1701209"/>
                <a:ext cx="6389224" cy="4603092"/>
              </a:xfrm>
            </p:spPr>
            <p:txBody>
              <a:bodyPr lIns="360000">
                <a:normAutofit fontScale="92500" lnSpcReduction="20000"/>
              </a:bodyPr>
              <a:lstStyle/>
              <a:p>
                <a:pPr marL="0" indent="0">
                  <a:buClrTx/>
                  <a:buNone/>
                </a:pPr>
                <a:r>
                  <a:rPr lang="en-US" sz="2600" b="1" dirty="0">
                    <a:latin typeface="Sitka Display" panose="02000505000000020004" pitchFamily="2" charset="0"/>
                  </a:rPr>
                  <a:t>Creating K edge-disjoint paths in the wireless network.</a:t>
                </a:r>
                <a:endParaRPr lang="en-US" sz="2600" b="1" dirty="0"/>
              </a:p>
              <a:p>
                <a:pPr>
                  <a:buClrTx/>
                  <a:buFont typeface="Wingdings" panose="05000000000000000000" pitchFamily="2" charset="2"/>
                  <a:buChar char="Ø"/>
                </a:pPr>
                <a:r>
                  <a:rPr lang="en-US" sz="2600" dirty="0">
                    <a:latin typeface="Sitka Display" panose="02000505000000020004" pitchFamily="2" charset="0"/>
                  </a:rPr>
                  <a:t>Assigning power to each node to reach its two closest neighbors.</a:t>
                </a:r>
                <a:br>
                  <a:rPr lang="en-US" sz="2600" dirty="0">
                    <a:latin typeface="Sitka Display" panose="02000505000000020004" pitchFamily="2" charset="0"/>
                  </a:rPr>
                </a:br>
                <a:endParaRPr lang="en-US" sz="2600" dirty="0">
                  <a:latin typeface="Sitka Display" panose="02000505000000020004" pitchFamily="2" charset="0"/>
                </a:endParaRPr>
              </a:p>
              <a:p>
                <a:pPr>
                  <a:buClrTx/>
                  <a:buFont typeface="Wingdings" panose="05000000000000000000" pitchFamily="2" charset="2"/>
                  <a:buChar char="Ø"/>
                </a:pPr>
                <a:r>
                  <a:rPr lang="en-US" sz="2600" dirty="0">
                    <a:latin typeface="Sitka Display" panose="02000505000000020004" pitchFamily="2" charset="0"/>
                  </a:rPr>
                  <a:t>Verifying the existence of K edge-disjoint paths between each pair of nodes.</a:t>
                </a:r>
                <a:br>
                  <a:rPr lang="en-US" sz="2600" dirty="0">
                    <a:latin typeface="Sitka Display" panose="02000505000000020004" pitchFamily="2" charset="0"/>
                  </a:rPr>
                </a:br>
                <a:endParaRPr lang="en-US" sz="2600" dirty="0">
                  <a:latin typeface="Sitka Display" panose="02000505000000020004" pitchFamily="2" charset="0"/>
                </a:endParaRPr>
              </a:p>
              <a:p>
                <a:pPr>
                  <a:buClrTx/>
                  <a:buFont typeface="Wingdings" panose="05000000000000000000" pitchFamily="2" charset="2"/>
                  <a:buChar char="Ø"/>
                </a:pPr>
                <a:r>
                  <a:rPr lang="en-US" sz="2600" dirty="0">
                    <a:latin typeface="Sitka Display" panose="02000505000000020004" pitchFamily="2" charset="0"/>
                  </a:rPr>
                  <a:t>Incrementally adjusting power, if necessary, until the desired property is satisfied.</a:t>
                </a:r>
                <a:br>
                  <a:rPr lang="en-US" sz="2600" dirty="0">
                    <a:latin typeface="Sitka Display" panose="02000505000000020004" pitchFamily="2" charset="0"/>
                  </a:rPr>
                </a:br>
                <a:endParaRPr lang="en-US" sz="2600" dirty="0">
                  <a:latin typeface="Sitka Display" panose="02000505000000020004" pitchFamily="2" charset="0"/>
                </a:endParaRPr>
              </a:p>
              <a:p>
                <a:pPr>
                  <a:buClrTx/>
                  <a:buFont typeface="Wingdings" panose="05000000000000000000" pitchFamily="2" charset="2"/>
                  <a:buChar char="Ø"/>
                </a:pPr>
                <a:r>
                  <a:rPr lang="en-US" sz="26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Time complexity: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n-US" sz="2600" b="1" i="0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𝐧</m:t>
                        </m:r>
                      </m:e>
                      <m:sup>
                        <m:r>
                          <a:rPr lang="en-US" sz="2600" b="1" i="0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𝟑</m:t>
                        </m:r>
                      </m:sup>
                    </m:sSup>
                    <m:r>
                      <a:rPr lang="en-US" sz="2600" b="1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∙</m:t>
                    </m:r>
                    <m:r>
                      <a:rPr lang="en-US" sz="2600" b="1" i="1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𝒏</m:t>
                    </m:r>
                    <m:r>
                      <a:rPr lang="en-US" sz="2600" b="1" i="1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! </m:t>
                    </m:r>
                  </m:oMath>
                </a14:m>
                <a:r>
                  <a:rPr lang="en-US" sz="26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)</a:t>
                </a:r>
                <a:br>
                  <a:rPr lang="en-US" sz="26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</a:br>
                <a:r>
                  <a:rPr lang="en-US" sz="26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 (</a:t>
                </a:r>
                <a14:m>
                  <m:oMath xmlns:m="http://schemas.openxmlformats.org/officeDocument/2006/math">
                    <m:r>
                      <a:rPr lang="en-US" sz="2600" b="1" i="1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𝒏</m:t>
                    </m:r>
                  </m:oMath>
                </a14:m>
                <a:r>
                  <a:rPr lang="en-US" sz="26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–number of node)</a:t>
                </a:r>
              </a:p>
              <a:p>
                <a:pPr>
                  <a:buClrTx/>
                  <a:buFont typeface="Wingdings" panose="05000000000000000000" pitchFamily="2" charset="2"/>
                  <a:buChar char="Ø"/>
                </a:pPr>
                <a:endParaRPr lang="he-IL" sz="2600" dirty="0">
                  <a:latin typeface="Sitka Display" panose="02000505000000020004" pitchFamily="2" charset="0"/>
                </a:endParaRPr>
              </a:p>
              <a:p>
                <a:pPr marL="0" indent="0">
                  <a:buNone/>
                </a:pPr>
                <a:endParaRPr lang="en-US" dirty="0">
                  <a:latin typeface="Sitka Display" panose="02000505000000020004" pitchFamily="2" charset="0"/>
                </a:endParaRPr>
              </a:p>
              <a:p>
                <a:endParaRPr lang="en-US" dirty="0"/>
              </a:p>
              <a:p>
                <a:endParaRPr lang="he-IL" dirty="0"/>
              </a:p>
            </p:txBody>
          </p:sp>
        </mc:Choice>
        <mc:Fallback xmlns="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F1C5A16E-C725-E365-0977-E553E4D908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-298138" y="1701209"/>
                <a:ext cx="6389224" cy="4603092"/>
              </a:xfrm>
              <a:blipFill>
                <a:blip r:embed="rId3"/>
                <a:stretch>
                  <a:fillRect t="-2914" r="-2481" b="-35497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תמונה 3">
            <a:extLst>
              <a:ext uri="{FF2B5EF4-FFF2-40B4-BE49-F238E27FC236}">
                <a16:creationId xmlns:a16="http://schemas.microsoft.com/office/drawing/2014/main" id="{488A6C0F-FDD3-CB51-52E0-2028155F8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4899" y="1462722"/>
            <a:ext cx="4807287" cy="3545374"/>
          </a:xfrm>
          <a:prstGeom prst="rect">
            <a:avLst/>
          </a:prstGeom>
          <a:solidFill>
            <a:srgbClr val="40158A"/>
          </a:solidFill>
          <a:effectLst>
            <a:softEdge rad="0"/>
          </a:effectLst>
        </p:spPr>
      </p:pic>
      <p:sp>
        <p:nvSpPr>
          <p:cNvPr id="5" name="מלבן 4">
            <a:extLst>
              <a:ext uri="{FF2B5EF4-FFF2-40B4-BE49-F238E27FC236}">
                <a16:creationId xmlns:a16="http://schemas.microsoft.com/office/drawing/2014/main" id="{2AB9E206-2B08-CAE2-B115-133BDDE2BFC1}"/>
              </a:ext>
            </a:extLst>
          </p:cNvPr>
          <p:cNvSpPr/>
          <p:nvPr/>
        </p:nvSpPr>
        <p:spPr>
          <a:xfrm>
            <a:off x="6315740" y="1331802"/>
            <a:ext cx="4582632" cy="3824989"/>
          </a:xfrm>
          <a:prstGeom prst="rect">
            <a:avLst/>
          </a:prstGeom>
          <a:noFill/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0" rIns="360000" bIns="360000"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25370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D4088CF-C405-BD5A-9258-E8C78DC9D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172" y="15082"/>
            <a:ext cx="9692640" cy="1325562"/>
          </a:xfrm>
        </p:spPr>
        <p:txBody>
          <a:bodyPr>
            <a:normAutofit/>
          </a:bodyPr>
          <a:lstStyle/>
          <a:p>
            <a:r>
              <a:rPr lang="en-US" b="1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Design - </a:t>
            </a:r>
            <a:r>
              <a:rPr lang="en-US" dirty="0"/>
              <a:t>method 5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F1C5A16E-C725-E365-0977-E553E4D908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4428" y="1793875"/>
                <a:ext cx="6126823" cy="4745148"/>
              </a:xfrm>
            </p:spPr>
            <p:txBody>
              <a:bodyPr>
                <a:normAutofit fontScale="85000" lnSpcReduction="20000"/>
              </a:bodyPr>
              <a:lstStyle/>
              <a:p>
                <a:pPr marL="0" indent="0">
                  <a:buClrTx/>
                  <a:buNone/>
                </a:pPr>
                <a:r>
                  <a:rPr lang="en-US" sz="2600" b="1" dirty="0">
                    <a:latin typeface="Sitka Display" panose="02000505000000020004" pitchFamily="2" charset="0"/>
                  </a:rPr>
                  <a:t>Creating K node-disjoint paths in the wireless network.</a:t>
                </a:r>
                <a:endParaRPr lang="en-US" sz="2600" dirty="0">
                  <a:latin typeface="Sitka Display" panose="02000505000000020004" pitchFamily="2" charset="0"/>
                </a:endParaRPr>
              </a:p>
              <a:p>
                <a:pPr>
                  <a:buClrTx/>
                  <a:buFont typeface="Wingdings" panose="05000000000000000000" pitchFamily="2" charset="2"/>
                  <a:buChar char="Ø"/>
                </a:pPr>
                <a:r>
                  <a:rPr lang="en-US" sz="2600" dirty="0">
                    <a:latin typeface="Sitka Display" panose="02000505000000020004" pitchFamily="2" charset="0"/>
                  </a:rPr>
                  <a:t>Finding the Minimum Spanning Tree (MST) of the wireless network.</a:t>
                </a:r>
                <a:br>
                  <a:rPr lang="en-US" sz="2600" dirty="0">
                    <a:latin typeface="Sitka Display" panose="02000505000000020004" pitchFamily="2" charset="0"/>
                  </a:rPr>
                </a:br>
                <a:endParaRPr lang="en-US" sz="2600" dirty="0">
                  <a:latin typeface="Sitka Display" panose="02000505000000020004" pitchFamily="2" charset="0"/>
                </a:endParaRPr>
              </a:p>
              <a:p>
                <a:pPr>
                  <a:buClrTx/>
                  <a:buFont typeface="Wingdings" panose="05000000000000000000" pitchFamily="2" charset="2"/>
                  <a:buChar char="Ø"/>
                </a:pPr>
                <a:r>
                  <a:rPr lang="en-US" sz="2600" dirty="0">
                    <a:latin typeface="Sitka Display" panose="02000505000000020004" pitchFamily="2" charset="0"/>
                  </a:rPr>
                  <a:t>For every pair of connected nodes u and v, connecting every neighbor of u to every neighbor of v.</a:t>
                </a:r>
                <a:br>
                  <a:rPr lang="en-US" sz="2600" dirty="0">
                    <a:latin typeface="Sitka Display" panose="02000505000000020004" pitchFamily="2" charset="0"/>
                  </a:rPr>
                </a:br>
                <a:endParaRPr lang="en-US" sz="2600" dirty="0">
                  <a:latin typeface="Sitka Display" panose="02000505000000020004" pitchFamily="2" charset="0"/>
                </a:endParaRPr>
              </a:p>
              <a:p>
                <a:pPr>
                  <a:buClrTx/>
                  <a:buFont typeface="Wingdings" panose="05000000000000000000" pitchFamily="2" charset="2"/>
                  <a:buChar char="Ø"/>
                </a:pPr>
                <a:r>
                  <a:rPr lang="en-US" sz="2600" dirty="0">
                    <a:latin typeface="Sitka Display" panose="02000505000000020004" pitchFamily="2" charset="0"/>
                  </a:rPr>
                  <a:t>Incrementally adjusting power, if necessary, until the desired property is satisfied.</a:t>
                </a:r>
                <a:br>
                  <a:rPr lang="en-US" sz="2600" dirty="0">
                    <a:latin typeface="Sitka Display" panose="02000505000000020004" pitchFamily="2" charset="0"/>
                  </a:rPr>
                </a:br>
                <a:endParaRPr lang="en-US" sz="2600" dirty="0">
                  <a:latin typeface="Sitka Display" panose="02000505000000020004" pitchFamily="2" charset="0"/>
                </a:endParaRPr>
              </a:p>
              <a:p>
                <a:pPr>
                  <a:buClrTx/>
                  <a:buFont typeface="Wingdings" panose="05000000000000000000" pitchFamily="2" charset="2"/>
                  <a:buChar char="Ø"/>
                </a:pPr>
                <a:r>
                  <a:rPr lang="en-US" sz="26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Time complexity: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n-US" sz="2600" b="1" i="0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𝐧</m:t>
                        </m:r>
                      </m:e>
                      <m:sup>
                        <m:r>
                          <a:rPr lang="en-US" sz="2600" b="1" i="0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𝟑</m:t>
                        </m:r>
                      </m:sup>
                    </m:sSup>
                    <m:r>
                      <a:rPr lang="en-US" sz="2600" b="1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∙</m:t>
                    </m:r>
                    <m:r>
                      <a:rPr lang="en-US" sz="2600" b="1" i="1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𝒏</m:t>
                    </m:r>
                    <m:r>
                      <a:rPr lang="en-US" sz="2600" b="1" i="1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! </m:t>
                    </m:r>
                  </m:oMath>
                </a14:m>
                <a:r>
                  <a:rPr lang="en-US" sz="26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)</a:t>
                </a:r>
                <a:br>
                  <a:rPr lang="en-US" sz="26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</a:br>
                <a:r>
                  <a:rPr lang="en-US" sz="26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 (</a:t>
                </a:r>
                <a14:m>
                  <m:oMath xmlns:m="http://schemas.openxmlformats.org/officeDocument/2006/math">
                    <m:r>
                      <a:rPr lang="en-US" sz="2600" b="1" i="1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𝒏</m:t>
                    </m:r>
                  </m:oMath>
                </a14:m>
                <a:r>
                  <a:rPr lang="en-US" sz="2600" b="1" dirty="0">
                    <a:latin typeface="Sitka Display" panose="02000505000000020004" pitchFamily="2" charset="0"/>
                    <a:cs typeface="Calibri" panose="020F0502020204030204" pitchFamily="34" charset="0"/>
                  </a:rPr>
                  <a:t>–number of node)</a:t>
                </a:r>
              </a:p>
              <a:p>
                <a:pPr>
                  <a:buClrTx/>
                  <a:buFont typeface="Wingdings" panose="05000000000000000000" pitchFamily="2" charset="2"/>
                  <a:buChar char="Ø"/>
                </a:pPr>
                <a:endParaRPr lang="en-US" sz="2600" dirty="0">
                  <a:latin typeface="Sitka Display" panose="02000505000000020004" pitchFamily="2" charset="0"/>
                </a:endParaRPr>
              </a:p>
              <a:p>
                <a:pPr marL="0" indent="0">
                  <a:buNone/>
                </a:pPr>
                <a:endParaRPr lang="en-US" dirty="0">
                  <a:latin typeface="Sitka Display" panose="02000505000000020004" pitchFamily="2" charset="0"/>
                </a:endParaRPr>
              </a:p>
              <a:p>
                <a:endParaRPr lang="en-US" dirty="0"/>
              </a:p>
              <a:p>
                <a:endParaRPr lang="he-IL" dirty="0"/>
              </a:p>
            </p:txBody>
          </p:sp>
        </mc:Choice>
        <mc:Fallback xmlns="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F1C5A16E-C725-E365-0977-E553E4D908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4428" y="1793875"/>
                <a:ext cx="6126823" cy="4745148"/>
              </a:xfrm>
              <a:blipFill>
                <a:blip r:embed="rId3"/>
                <a:stretch>
                  <a:fillRect l="-1294" t="-2439" r="-597" b="-28241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תמונה 4" descr="תמונה שמכילה קו, עיגול, עיצוב&#10;&#10;התיאור נוצר באופן אוטומטי">
            <a:extLst>
              <a:ext uri="{FF2B5EF4-FFF2-40B4-BE49-F238E27FC236}">
                <a16:creationId xmlns:a16="http://schemas.microsoft.com/office/drawing/2014/main" id="{E0E02052-27D3-5C61-C426-1B80043C9A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352600"/>
            <a:ext cx="4807287" cy="3617483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D8F3C7B5-D119-E67F-A008-096FE64F8F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1252" y="1240936"/>
            <a:ext cx="4596782" cy="3840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055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22926C-8742-FD5C-D8E7-E8758032C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231" y="1033079"/>
            <a:ext cx="4988365" cy="46990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br>
              <a:rPr lang="en-US" sz="2500" b="1" dirty="0"/>
            </a:br>
            <a:r>
              <a:rPr lang="en-US" sz="2500" b="1" dirty="0"/>
              <a:t>Impact of number of clusters</a:t>
            </a: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55104DE1-4C4D-BFE1-74AD-6957283BE40A}"/>
              </a:ext>
            </a:extLst>
          </p:cNvPr>
          <p:cNvSpPr txBox="1"/>
          <p:nvPr/>
        </p:nvSpPr>
        <p:spPr>
          <a:xfrm>
            <a:off x="161231" y="1887553"/>
            <a:ext cx="3923027" cy="438624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560070" indent="-457200" defTabSz="914400">
              <a:spcAft>
                <a:spcPts val="600"/>
              </a:spcAft>
              <a:buFont typeface="+mj-lt"/>
              <a:buAutoNum type="arabicParenR"/>
            </a:pPr>
            <a:r>
              <a:rPr lang="en-US" sz="2000" dirty="0"/>
              <a:t>Impact of different number of cluster on total power.</a:t>
            </a:r>
          </a:p>
          <a:p>
            <a:pPr marL="560070" indent="-457200" defTabSz="914400">
              <a:spcAft>
                <a:spcPts val="600"/>
              </a:spcAft>
              <a:buFont typeface="+mj-lt"/>
              <a:buAutoNum type="arabicParenR"/>
            </a:pPr>
            <a:endParaRPr lang="en-US" sz="2000" dirty="0"/>
          </a:p>
          <a:p>
            <a:pPr marL="560070" indent="-457200" defTabSz="914400">
              <a:spcAft>
                <a:spcPts val="600"/>
              </a:spcAft>
              <a:buFont typeface="+mj-lt"/>
              <a:buAutoNum type="arabicParenR"/>
            </a:pPr>
            <a:r>
              <a:rPr lang="en-US" sz="2000" dirty="0"/>
              <a:t>Impact of different number of cluster on graph diameter.</a:t>
            </a:r>
          </a:p>
          <a:p>
            <a:pPr marL="560070" indent="-457200" defTabSz="914400">
              <a:spcAft>
                <a:spcPts val="600"/>
              </a:spcAft>
              <a:buFont typeface="+mj-lt"/>
              <a:buAutoNum type="arabicParenR"/>
            </a:pPr>
            <a:endParaRPr lang="en-US" sz="2000" dirty="0"/>
          </a:p>
          <a:p>
            <a:pPr marL="560070" indent="-457200" defTabSz="914400">
              <a:spcAft>
                <a:spcPts val="600"/>
              </a:spcAft>
              <a:buFont typeface="+mj-lt"/>
              <a:buAutoNum type="arabicParenR"/>
            </a:pPr>
            <a:r>
              <a:rPr lang="en-US" sz="2000" dirty="0"/>
              <a:t>Impact of different number of cluster on</a:t>
            </a:r>
            <a:br>
              <a:rPr lang="en-US" sz="2000" dirty="0"/>
            </a:br>
            <a:r>
              <a:rPr lang="en-US" sz="2000" dirty="0"/>
              <a:t>the number of </a:t>
            </a:r>
            <a:br>
              <a:rPr lang="en-US" sz="2000" dirty="0"/>
            </a:br>
            <a:r>
              <a:rPr lang="en-US" sz="2000" dirty="0"/>
              <a:t>broadcast messages</a:t>
            </a:r>
            <a:br>
              <a:rPr lang="en-US" sz="2000" dirty="0"/>
            </a:br>
            <a:r>
              <a:rPr lang="en-US" sz="2000" dirty="0"/>
              <a:t>that can pass through</a:t>
            </a:r>
            <a:br>
              <a:rPr lang="en-US" sz="2000" dirty="0"/>
            </a:br>
            <a:r>
              <a:rPr lang="en-US" sz="2000" dirty="0"/>
              <a:t>the graph.</a:t>
            </a:r>
          </a:p>
          <a:p>
            <a:pPr marL="102870" defTabSz="914400">
              <a:spcAft>
                <a:spcPts val="600"/>
              </a:spcAft>
            </a:pPr>
            <a:endParaRPr lang="en-US" sz="2000" dirty="0"/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D5A299BC-F0C4-5872-279A-76F57FD23E5C}"/>
              </a:ext>
            </a:extLst>
          </p:cNvPr>
          <p:cNvSpPr txBox="1"/>
          <p:nvPr/>
        </p:nvSpPr>
        <p:spPr>
          <a:xfrm>
            <a:off x="3601818" y="5140"/>
            <a:ext cx="4988364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600" dirty="0"/>
              <a:t>Experiment &amp; Results</a:t>
            </a: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E634EBE0-032B-1644-DAEA-DDDB52D84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0935" y="614344"/>
            <a:ext cx="4359052" cy="3269289"/>
          </a:xfrm>
          <a:prstGeom prst="rect">
            <a:avLst/>
          </a:prstGeom>
        </p:spPr>
      </p:pic>
      <p:pic>
        <p:nvPicPr>
          <p:cNvPr id="16" name="תמונה 15">
            <a:extLst>
              <a:ext uri="{FF2B5EF4-FFF2-40B4-BE49-F238E27FC236}">
                <a16:creationId xmlns:a16="http://schemas.microsoft.com/office/drawing/2014/main" id="{B55856B2-E919-801E-01DB-B03421312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3311" y="3846506"/>
            <a:ext cx="4150917" cy="3006354"/>
          </a:xfrm>
          <a:prstGeom prst="rect">
            <a:avLst/>
          </a:prstGeom>
        </p:spPr>
      </p:pic>
      <p:pic>
        <p:nvPicPr>
          <p:cNvPr id="17" name="תמונה 16">
            <a:extLst>
              <a:ext uri="{FF2B5EF4-FFF2-40B4-BE49-F238E27FC236}">
                <a16:creationId xmlns:a16="http://schemas.microsoft.com/office/drawing/2014/main" id="{23EC78D4-6C4E-E0A5-192A-6320E50E8C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5347" y="3846506"/>
            <a:ext cx="4051453" cy="3006353"/>
          </a:xfrm>
          <a:prstGeom prst="rect">
            <a:avLst/>
          </a:prstGeom>
        </p:spPr>
      </p:pic>
      <p:sp>
        <p:nvSpPr>
          <p:cNvPr id="18" name="תיבת טקסט 17">
            <a:extLst>
              <a:ext uri="{FF2B5EF4-FFF2-40B4-BE49-F238E27FC236}">
                <a16:creationId xmlns:a16="http://schemas.microsoft.com/office/drawing/2014/main" id="{FB56CBAD-0EFD-02A4-1A19-9EACEFEA3BEA}"/>
              </a:ext>
            </a:extLst>
          </p:cNvPr>
          <p:cNvSpPr txBox="1"/>
          <p:nvPr/>
        </p:nvSpPr>
        <p:spPr>
          <a:xfrm>
            <a:off x="7093761" y="466805"/>
            <a:ext cx="5334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(1)</a:t>
            </a:r>
            <a:endParaRPr lang="he-IL" b="1" dirty="0"/>
          </a:p>
        </p:txBody>
      </p:sp>
      <p:sp>
        <p:nvSpPr>
          <p:cNvPr id="23" name="תיבת טקסט 22">
            <a:extLst>
              <a:ext uri="{FF2B5EF4-FFF2-40B4-BE49-F238E27FC236}">
                <a16:creationId xmlns:a16="http://schemas.microsoft.com/office/drawing/2014/main" id="{A3D88C07-5BBC-36AC-5584-9A7B8E42EA06}"/>
              </a:ext>
            </a:extLst>
          </p:cNvPr>
          <p:cNvSpPr txBox="1"/>
          <p:nvPr/>
        </p:nvSpPr>
        <p:spPr>
          <a:xfrm>
            <a:off x="5180935" y="3641428"/>
            <a:ext cx="5334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(2)</a:t>
            </a:r>
            <a:endParaRPr lang="he-IL" b="1" dirty="0"/>
          </a:p>
        </p:txBody>
      </p:sp>
      <p:sp>
        <p:nvSpPr>
          <p:cNvPr id="24" name="תיבת טקסט 23">
            <a:extLst>
              <a:ext uri="{FF2B5EF4-FFF2-40B4-BE49-F238E27FC236}">
                <a16:creationId xmlns:a16="http://schemas.microsoft.com/office/drawing/2014/main" id="{BC3EE9B4-ED4E-D91F-D3E1-D2DC1A472FF3}"/>
              </a:ext>
            </a:extLst>
          </p:cNvPr>
          <p:cNvSpPr txBox="1"/>
          <p:nvPr/>
        </p:nvSpPr>
        <p:spPr>
          <a:xfrm>
            <a:off x="8984106" y="3661841"/>
            <a:ext cx="5334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(3)</a:t>
            </a:r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3234168357"/>
      </p:ext>
    </p:extLst>
  </p:cSld>
  <p:clrMapOvr>
    <a:masterClrMapping/>
  </p:clrMapOvr>
</p:sld>
</file>

<file path=ppt/theme/theme1.xml><?xml version="1.0" encoding="utf-8"?>
<a:theme xmlns:a="http://schemas.openxmlformats.org/drawingml/2006/main" name="נוף">
  <a:themeElements>
    <a:clrScheme name="נוף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נוף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נוף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TM03457515[[fn=תצוגה]]</Template>
  <TotalTime>5724</TotalTime>
  <Words>1002</Words>
  <Application>Microsoft Office PowerPoint</Application>
  <PresentationFormat>מסך רחב</PresentationFormat>
  <Paragraphs>118</Paragraphs>
  <Slides>15</Slides>
  <Notes>8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9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15</vt:i4>
      </vt:variant>
    </vt:vector>
  </HeadingPairs>
  <TitlesOfParts>
    <vt:vector size="25" baseType="lpstr">
      <vt:lpstr>Arial</vt:lpstr>
      <vt:lpstr>Calibri</vt:lpstr>
      <vt:lpstr>Cambria Math</vt:lpstr>
      <vt:lpstr>Century Schoolbook</vt:lpstr>
      <vt:lpstr>Sitka Banner Semibold</vt:lpstr>
      <vt:lpstr>Sitka Display</vt:lpstr>
      <vt:lpstr>Times New Roman</vt:lpstr>
      <vt:lpstr>Wingdings</vt:lpstr>
      <vt:lpstr>Wingdings 2</vt:lpstr>
      <vt:lpstr>נוף</vt:lpstr>
      <vt:lpstr>Practical solutions for fault-tolerant networks</vt:lpstr>
      <vt:lpstr>Background </vt:lpstr>
      <vt:lpstr>The project's main goal </vt:lpstr>
      <vt:lpstr>Methodology</vt:lpstr>
      <vt:lpstr>Design - method 1,2</vt:lpstr>
      <vt:lpstr>Design - method 3</vt:lpstr>
      <vt:lpstr>Design - method 4</vt:lpstr>
      <vt:lpstr>Design - method 5</vt:lpstr>
      <vt:lpstr> Impact of number of clusters</vt:lpstr>
      <vt:lpstr> Total power vs Number of node</vt:lpstr>
      <vt:lpstr> Diameter vs Number of node</vt:lpstr>
      <vt:lpstr> Broadcast message vs Number of node</vt:lpstr>
      <vt:lpstr> Conclusion</vt:lpstr>
      <vt:lpstr>summery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ASHRAE - Great Energy Predictor III</dc:title>
  <dc:creator>snir &amp;dor</dc:creator>
  <cp:lastModifiedBy> </cp:lastModifiedBy>
  <cp:revision>70</cp:revision>
  <dcterms:created xsi:type="dcterms:W3CDTF">2020-02-11T15:58:34Z</dcterms:created>
  <dcterms:modified xsi:type="dcterms:W3CDTF">2023-06-21T21:02:21Z</dcterms:modified>
</cp:coreProperties>
</file>

<file path=docProps/thumbnail.jpeg>
</file>